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63" r:id="rId2"/>
    <p:sldId id="268" r:id="rId3"/>
    <p:sldId id="262" r:id="rId4"/>
    <p:sldId id="260" r:id="rId5"/>
    <p:sldId id="265" r:id="rId6"/>
    <p:sldId id="258" r:id="rId7"/>
    <p:sldId id="259" r:id="rId8"/>
    <p:sldId id="256" r:id="rId9"/>
    <p:sldId id="257" r:id="rId10"/>
    <p:sldId id="266" r:id="rId11"/>
    <p:sldId id="267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39" autoAdjust="0"/>
    <p:restoredTop sz="83417" autoAdjust="0"/>
  </p:normalViewPr>
  <p:slideViewPr>
    <p:cSldViewPr snapToGrid="0">
      <p:cViewPr varScale="1">
        <p:scale>
          <a:sx n="72" d="100"/>
          <a:sy n="72" d="100"/>
        </p:scale>
        <p:origin x="109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D19B47-2531-40FD-A9CE-0A1EB9B9E234}" type="datetimeFigureOut">
              <a:rPr lang="en-AU" smtClean="0"/>
              <a:t>24/03/2021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DF6A99-5580-4DD2-80FD-BDD19441B67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3798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Mention how the data is ordered. i.e. venue count is discrete, zero-inflated and up to around 40 for some categories. (see choropleth on next slide)</a:t>
            </a:r>
          </a:p>
          <a:p>
            <a:r>
              <a:rPr lang="en-AU" dirty="0"/>
              <a:t>Green space is a decimal value between (0-1).</a:t>
            </a:r>
          </a:p>
          <a:p>
            <a:r>
              <a:rPr lang="en-AU" dirty="0"/>
              <a:t>Data must be scaled to be of the same magnitude.</a:t>
            </a:r>
          </a:p>
          <a:p>
            <a:r>
              <a:rPr lang="en-AU" dirty="0"/>
              <a:t>Two sets of features: log transformed count data (reduce outliers impact) and non-transformed (keep shape). (Box plots show idea of data shapes)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F6A99-5580-4DD2-80FD-BDD19441B675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0795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Total venues within 1km of ward centres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F6A99-5580-4DD2-80FD-BDD19441B675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3536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Note: spatial matrix is fairly loose (4.6km) queens is too restrictive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F6A99-5580-4DD2-80FD-BDD19441B675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717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Produced using </a:t>
            </a:r>
            <a:r>
              <a:rPr lang="en-AU" dirty="0" err="1"/>
              <a:t>Yellowbrick</a:t>
            </a:r>
            <a:r>
              <a:rPr lang="en-AU" dirty="0"/>
              <a:t> package.</a:t>
            </a:r>
          </a:p>
          <a:p>
            <a:r>
              <a:rPr lang="en-AU" dirty="0"/>
              <a:t>K = 4 suggested as this is the point with maximum curvature</a:t>
            </a:r>
          </a:p>
          <a:p>
            <a:r>
              <a:rPr lang="en-AU" dirty="0"/>
              <a:t>Curve exhibits no clear ‘elbow’ – no clearly favoured value for k</a:t>
            </a:r>
          </a:p>
          <a:p>
            <a:r>
              <a:rPr lang="en-AU" dirty="0"/>
              <a:t>Maybe silhouette will help?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F6A99-5580-4DD2-80FD-BDD19441B675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7824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Top: untransformed, Bottom: log transformed</a:t>
            </a:r>
          </a:p>
          <a:p>
            <a:r>
              <a:rPr lang="en-AU" dirty="0"/>
              <a:t>What do we want from ideal k (i.e. high mean coefficient value, similar widths and heights, low number of outliers)</a:t>
            </a:r>
          </a:p>
          <a:p>
            <a:r>
              <a:rPr lang="en-AU" dirty="0"/>
              <a:t>My Subjective choice? Untransformed 4 – transformed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F6A99-5580-4DD2-80FD-BDD19441B675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1730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Top left : K Means with 4 clusters on un transformed data; Top right: K Means with 5 clusters on log transformed data; Bottom left: Agglomerative Clustering with 4 clusters on un transformed data;  Bottom right: : Agglomerative Clustering with 4 clusters on log transformed data;  </a:t>
            </a:r>
          </a:p>
          <a:p>
            <a:endParaRPr lang="en-AU" dirty="0"/>
          </a:p>
          <a:p>
            <a:r>
              <a:rPr lang="en-AU" dirty="0"/>
              <a:t>Talk about ‘regions’ forming on bottom map</a:t>
            </a:r>
          </a:p>
          <a:p>
            <a:r>
              <a:rPr lang="en-AU" dirty="0"/>
              <a:t>Highlight key wards being grouped together often</a:t>
            </a:r>
          </a:p>
          <a:p>
            <a:r>
              <a:rPr lang="en-AU" dirty="0"/>
              <a:t>Bottom left is my preferred solution note green cluster of 6 (see means on slide 10)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F6A99-5580-4DD2-80FD-BDD19441B675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2232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left: Agglomerative Clustering with 4 clusters on un transformed data; right: : Agglomerative Clustering with 4 clusters on log transformed data; </a:t>
            </a:r>
          </a:p>
          <a:p>
            <a:endParaRPr lang="en-AU" dirty="0"/>
          </a:p>
          <a:p>
            <a:r>
              <a:rPr lang="en-AU" dirty="0"/>
              <a:t>Note – our cluster of 6 from before is on the left, we can see that on expansion to 8 clusters this would split into 2 sub-clusters – doesn’t join the ‘rest’  even if we reduce to 2 cluster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F6A99-5580-4DD2-80FD-BDD19441B675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7490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Cluster 3 is </a:t>
            </a:r>
            <a:r>
              <a:rPr lang="en-AU" dirty="0" err="1"/>
              <a:t>prefered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F6A99-5580-4DD2-80FD-BDD19441B675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5412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Note high green space on </a:t>
            </a:r>
            <a:r>
              <a:rPr lang="en-AU" dirty="0" err="1"/>
              <a:t>Dids</a:t>
            </a:r>
            <a:r>
              <a:rPr lang="en-AU" dirty="0"/>
              <a:t> West and East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F6A99-5580-4DD2-80FD-BDD19441B675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3902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AFAC8-6636-4D70-8307-B98110E20F92}" type="datetimeFigureOut">
              <a:rPr lang="en-AU" smtClean="0"/>
              <a:t>24/03/2021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4A24-C58A-4C50-80AC-AA25025E81D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2359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AFAC8-6636-4D70-8307-B98110E20F92}" type="datetimeFigureOut">
              <a:rPr lang="en-AU" smtClean="0"/>
              <a:t>24/03/2021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4A24-C58A-4C50-80AC-AA25025E81D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438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AFAC8-6636-4D70-8307-B98110E20F92}" type="datetimeFigureOut">
              <a:rPr lang="en-AU" smtClean="0"/>
              <a:t>24/03/2021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4A24-C58A-4C50-80AC-AA25025E81D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16838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AFAC8-6636-4D70-8307-B98110E20F92}" type="datetimeFigureOut">
              <a:rPr lang="en-AU" smtClean="0"/>
              <a:t>24/03/2021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4A24-C58A-4C50-80AC-AA25025E81DE}" type="slidenum">
              <a:rPr lang="en-AU" smtClean="0"/>
              <a:t>‹#›</a:t>
            </a:fld>
            <a:endParaRPr lang="en-A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156108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AFAC8-6636-4D70-8307-B98110E20F92}" type="datetimeFigureOut">
              <a:rPr lang="en-AU" smtClean="0"/>
              <a:t>24/03/2021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4A24-C58A-4C50-80AC-AA25025E81D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0761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AFAC8-6636-4D70-8307-B98110E20F92}" type="datetimeFigureOut">
              <a:rPr lang="en-AU" smtClean="0"/>
              <a:t>24/03/2021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4A24-C58A-4C50-80AC-AA25025E81D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1913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AFAC8-6636-4D70-8307-B98110E20F92}" type="datetimeFigureOut">
              <a:rPr lang="en-AU" smtClean="0"/>
              <a:t>24/03/2021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4A24-C58A-4C50-80AC-AA25025E81D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533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AFAC8-6636-4D70-8307-B98110E20F92}" type="datetimeFigureOut">
              <a:rPr lang="en-AU" smtClean="0"/>
              <a:t>24/03/2021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4A24-C58A-4C50-80AC-AA25025E81D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67318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AFAC8-6636-4D70-8307-B98110E20F92}" type="datetimeFigureOut">
              <a:rPr lang="en-AU" smtClean="0"/>
              <a:t>24/03/2021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4A24-C58A-4C50-80AC-AA25025E81D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2164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AFAC8-6636-4D70-8307-B98110E20F92}" type="datetimeFigureOut">
              <a:rPr lang="en-AU" smtClean="0"/>
              <a:t>24/03/2021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4A24-C58A-4C50-80AC-AA25025E81D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0596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AFAC8-6636-4D70-8307-B98110E20F92}" type="datetimeFigureOut">
              <a:rPr lang="en-AU" smtClean="0"/>
              <a:t>24/03/2021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4A24-C58A-4C50-80AC-AA25025E81D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9943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AFAC8-6636-4D70-8307-B98110E20F92}" type="datetimeFigureOut">
              <a:rPr lang="en-AU" smtClean="0"/>
              <a:t>24/03/2021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4A24-C58A-4C50-80AC-AA25025E81D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5405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AFAC8-6636-4D70-8307-B98110E20F92}" type="datetimeFigureOut">
              <a:rPr lang="en-AU" smtClean="0"/>
              <a:t>24/03/2021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4A24-C58A-4C50-80AC-AA25025E81D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71229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AFAC8-6636-4D70-8307-B98110E20F92}" type="datetimeFigureOut">
              <a:rPr lang="en-AU" smtClean="0"/>
              <a:t>24/03/2021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4A24-C58A-4C50-80AC-AA25025E81D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6562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AFAC8-6636-4D70-8307-B98110E20F92}" type="datetimeFigureOut">
              <a:rPr lang="en-AU" smtClean="0"/>
              <a:t>24/03/2021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4A24-C58A-4C50-80AC-AA25025E81D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963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AFAC8-6636-4D70-8307-B98110E20F92}" type="datetimeFigureOut">
              <a:rPr lang="en-AU" smtClean="0"/>
              <a:t>24/03/2021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4A24-C58A-4C50-80AC-AA25025E81D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6977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AFAC8-6636-4D70-8307-B98110E20F92}" type="datetimeFigureOut">
              <a:rPr lang="en-AU" smtClean="0"/>
              <a:t>24/03/2021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4A24-C58A-4C50-80AC-AA25025E81D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858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F6AFAC8-6636-4D70-8307-B98110E20F92}" type="datetimeFigureOut">
              <a:rPr lang="en-AU" smtClean="0"/>
              <a:t>24/03/2021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81F4A24-C58A-4C50-80AC-AA25025E81D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50281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A7BF0-2158-48AA-BD1D-0F4D3ACB2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10353762" cy="1952847"/>
          </a:xfrm>
        </p:spPr>
        <p:txBody>
          <a:bodyPr>
            <a:normAutofit/>
          </a:bodyPr>
          <a:lstStyle/>
          <a:p>
            <a:r>
              <a:rPr lang="en-AU" dirty="0"/>
              <a:t>Discovering Manchester</a:t>
            </a:r>
            <a:br>
              <a:rPr lang="en-AU" dirty="0"/>
            </a:br>
            <a:r>
              <a:rPr lang="en-GB" sz="3100" dirty="0"/>
              <a:t>IBM Capstone Project - Exploring the best areas for a young professional to move to in Greater Manchester</a:t>
            </a:r>
            <a:endParaRPr lang="en-AU" sz="3100" dirty="0"/>
          </a:p>
        </p:txBody>
      </p:sp>
      <p:pic>
        <p:nvPicPr>
          <p:cNvPr id="1026" name="Picture 2" descr="Grow Green project for healthier Manchester | Government ...">
            <a:extLst>
              <a:ext uri="{FF2B5EF4-FFF2-40B4-BE49-F238E27FC236}">
                <a16:creationId xmlns:a16="http://schemas.microsoft.com/office/drawing/2014/main" id="{8598A6DD-D551-4562-BDE1-E6B8CE5EA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659" y="2461622"/>
            <a:ext cx="6386033" cy="424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259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F1657-C809-4C38-A5B2-BB50F4079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875414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en-AU" dirty="0"/>
              <a:t>HAC of Non-Transformed Features</a:t>
            </a:r>
            <a:br>
              <a:rPr lang="en-AU" dirty="0"/>
            </a:br>
            <a:r>
              <a:rPr lang="en-AU" dirty="0"/>
              <a:t>Cluster Means</a:t>
            </a:r>
            <a:br>
              <a:rPr lang="en-AU" dirty="0"/>
            </a:b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60C9E6-6229-43A7-8B62-44C42CD9B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671" y="2199213"/>
            <a:ext cx="7344692" cy="404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19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48616-6C0E-45B7-8290-A77088B3C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Cluster 3 - HAC of Non-Transformed Features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DD655B-CDB6-4DD7-9683-9897D9669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42" y="2457367"/>
            <a:ext cx="11663916" cy="264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00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0AE13-3236-4E5D-99C5-BF51874C5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9B3FF-A57F-43A6-B767-34DF18BF3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Limitations to results</a:t>
            </a:r>
          </a:p>
          <a:p>
            <a:pPr lvl="1"/>
            <a:r>
              <a:rPr lang="en-AU" dirty="0"/>
              <a:t>Lumping counts and measurements into irregularly shaped wards</a:t>
            </a:r>
          </a:p>
          <a:p>
            <a:pPr lvl="1"/>
            <a:r>
              <a:rPr lang="en-AU" dirty="0"/>
              <a:t>Lack of features</a:t>
            </a:r>
          </a:p>
          <a:p>
            <a:pPr lvl="1"/>
            <a:r>
              <a:rPr lang="en-AU" dirty="0"/>
              <a:t>Foursquare 100 search limit</a:t>
            </a:r>
          </a:p>
          <a:p>
            <a:r>
              <a:rPr lang="en-AU" dirty="0" err="1"/>
              <a:t>Didsbury</a:t>
            </a:r>
            <a:r>
              <a:rPr lang="en-AU" dirty="0"/>
              <a:t> West and East appear suitable wards</a:t>
            </a:r>
          </a:p>
        </p:txBody>
      </p:sp>
    </p:spTree>
    <p:extLst>
      <p:ext uri="{BB962C8B-B14F-4D97-AF65-F5344CB8AC3E}">
        <p14:creationId xmlns:p14="http://schemas.microsoft.com/office/powerpoint/2010/main" val="2266021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ACA27-F18E-4AF5-BC2E-597685901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E2ACF-92D5-4DC5-BCC0-E139ABDE1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Find number of venues  using Foursquare API in each ward of Greater Manchester</a:t>
            </a:r>
          </a:p>
          <a:p>
            <a:r>
              <a:rPr lang="en-AU" dirty="0"/>
              <a:t>Find proportion of green space in each ward of Greater Manchester</a:t>
            </a:r>
          </a:p>
          <a:p>
            <a:r>
              <a:rPr lang="en-AU" dirty="0"/>
              <a:t>Apply clustering algorithms to characterise and classify wards</a:t>
            </a:r>
          </a:p>
          <a:p>
            <a:r>
              <a:rPr lang="en-AU" dirty="0"/>
              <a:t>Make recommendation for ideal ward(s) for a young professional seeking move to Manchester</a:t>
            </a:r>
          </a:p>
          <a:p>
            <a:r>
              <a:rPr lang="en-AU" dirty="0"/>
              <a:t>Preferred amenities: restaurants, bars and if possible, green space</a:t>
            </a:r>
          </a:p>
        </p:txBody>
      </p:sp>
    </p:spTree>
    <p:extLst>
      <p:ext uri="{BB962C8B-B14F-4D97-AF65-F5344CB8AC3E}">
        <p14:creationId xmlns:p14="http://schemas.microsoft.com/office/powerpoint/2010/main" val="45912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C57B0-BE6B-4A93-8799-934FDB9FE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49" y="193267"/>
            <a:ext cx="10353762" cy="970450"/>
          </a:xfrm>
        </p:spPr>
        <p:txBody>
          <a:bodyPr>
            <a:normAutofit/>
          </a:bodyPr>
          <a:lstStyle/>
          <a:p>
            <a:r>
              <a:rPr lang="en-AU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CB4A2-9F4F-435C-B22C-28ACCBA63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572" y="1285882"/>
            <a:ext cx="10353762" cy="4058751"/>
          </a:xfrm>
        </p:spPr>
        <p:txBody>
          <a:bodyPr/>
          <a:lstStyle/>
          <a:p>
            <a:r>
              <a:rPr lang="en-AU" dirty="0"/>
              <a:t>Venue Count by Categories:</a:t>
            </a:r>
          </a:p>
          <a:p>
            <a:pPr lvl="1"/>
            <a:r>
              <a:rPr lang="en-AU" dirty="0"/>
              <a:t>Food</a:t>
            </a:r>
          </a:p>
          <a:p>
            <a:pPr lvl="1"/>
            <a:r>
              <a:rPr lang="en-AU" dirty="0"/>
              <a:t>Nightlife</a:t>
            </a:r>
          </a:p>
          <a:p>
            <a:pPr lvl="1"/>
            <a:r>
              <a:rPr lang="en-AU" dirty="0"/>
              <a:t>Outdoors &amp; Recreation</a:t>
            </a:r>
          </a:p>
          <a:p>
            <a:pPr lvl="1"/>
            <a:r>
              <a:rPr lang="en-AU" dirty="0"/>
              <a:t>Shop &amp; Service</a:t>
            </a:r>
          </a:p>
          <a:p>
            <a:pPr lvl="1"/>
            <a:r>
              <a:rPr lang="en-AU" dirty="0"/>
              <a:t>Travel &amp; Transport</a:t>
            </a:r>
          </a:p>
          <a:p>
            <a:r>
              <a:rPr lang="en-AU" dirty="0"/>
              <a:t>Green space (percentage of total ward area)</a:t>
            </a:r>
          </a:p>
          <a:p>
            <a:pPr lvl="1"/>
            <a:endParaRPr lang="en-AU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0DEB4F60-A8CC-4B7E-BF8A-676D61485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17" y="4271481"/>
            <a:ext cx="10353675" cy="197858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8857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CCF6E6-2A28-40DF-A59A-C2017BCA1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167" y="1070405"/>
            <a:ext cx="6073666" cy="471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92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3B5B7-ADC1-4DA6-A385-1167B07E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B9313-2CAA-4A34-A133-C51A12A5A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K Means</a:t>
            </a:r>
          </a:p>
          <a:p>
            <a:pPr lvl="1"/>
            <a:r>
              <a:rPr lang="en-AU" dirty="0"/>
              <a:t>Elbow Method and Silhouette Analysis</a:t>
            </a:r>
          </a:p>
          <a:p>
            <a:r>
              <a:rPr lang="en-AU" dirty="0"/>
              <a:t>Spatially Constrained Hierarchical Agglomerative  Clustering</a:t>
            </a:r>
          </a:p>
          <a:p>
            <a:pPr lvl="1"/>
            <a:r>
              <a:rPr lang="en-AU" dirty="0"/>
              <a:t>Spatial Matrix - Enforces ‘spatial coherence’</a:t>
            </a:r>
          </a:p>
          <a:p>
            <a:pPr lvl="1"/>
            <a:r>
              <a:rPr lang="en-AU" dirty="0"/>
              <a:t>Dendrograms – Can drill down into clusters or zoom out for deeper understanding of relationships</a:t>
            </a:r>
          </a:p>
        </p:txBody>
      </p:sp>
    </p:spTree>
    <p:extLst>
      <p:ext uri="{BB962C8B-B14F-4D97-AF65-F5344CB8AC3E}">
        <p14:creationId xmlns:p14="http://schemas.microsoft.com/office/powerpoint/2010/main" val="2510421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E55004-A27A-4EFC-9037-54D6024A9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794" y="1721972"/>
            <a:ext cx="5159187" cy="34140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8B2554-FD75-49D1-AB85-E20A956C3F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9" y="1721972"/>
            <a:ext cx="5090601" cy="342167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DC6250C-0974-48AA-86CB-AD52BF9E8448}"/>
              </a:ext>
            </a:extLst>
          </p:cNvPr>
          <p:cNvSpPr txBox="1">
            <a:spLocks/>
          </p:cNvSpPr>
          <p:nvPr/>
        </p:nvSpPr>
        <p:spPr>
          <a:xfrm>
            <a:off x="1352247" y="474326"/>
            <a:ext cx="9487505" cy="78452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4400" dirty="0"/>
              <a:t>Elbow Method</a:t>
            </a:r>
          </a:p>
        </p:txBody>
      </p:sp>
    </p:spTree>
    <p:extLst>
      <p:ext uri="{BB962C8B-B14F-4D97-AF65-F5344CB8AC3E}">
        <p14:creationId xmlns:p14="http://schemas.microsoft.com/office/powerpoint/2010/main" val="756697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AD0184-547F-4C78-9A1D-559A32103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994" y="3447348"/>
            <a:ext cx="9412012" cy="3097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A001A4-C16D-47AB-90E6-BA441E5478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994" y="313366"/>
            <a:ext cx="9412012" cy="309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33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3ECE2E-81E7-4A42-AEDF-A3BCB43B3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08" y="3597173"/>
            <a:ext cx="3900956" cy="31758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573FCE-C573-49E0-B690-CCE95F4929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122" y="3579196"/>
            <a:ext cx="3928531" cy="32448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6EFA60-4DD8-414E-B812-B4387A687C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08" y="451827"/>
            <a:ext cx="3900956" cy="30408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0FFF22-FA31-476B-ADD8-48114C1C6E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122" y="324442"/>
            <a:ext cx="3859944" cy="316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93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B3EF87-22DD-48B7-91B0-AA65F067F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466" y="1798178"/>
            <a:ext cx="4580017" cy="3276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B5F8DB-50D4-4EC2-A2DD-E6CC8DED6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7" y="1782937"/>
            <a:ext cx="4519052" cy="32921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579CFAE-B0C6-45A1-86C2-49DB00169DF7}"/>
              </a:ext>
            </a:extLst>
          </p:cNvPr>
          <p:cNvSpPr txBox="1">
            <a:spLocks/>
          </p:cNvSpPr>
          <p:nvPr/>
        </p:nvSpPr>
        <p:spPr>
          <a:xfrm>
            <a:off x="1352247" y="474326"/>
            <a:ext cx="9487505" cy="78452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4400" dirty="0"/>
              <a:t>Dendrograms</a:t>
            </a:r>
          </a:p>
        </p:txBody>
      </p:sp>
    </p:spTree>
    <p:extLst>
      <p:ext uri="{BB962C8B-B14F-4D97-AF65-F5344CB8AC3E}">
        <p14:creationId xmlns:p14="http://schemas.microsoft.com/office/powerpoint/2010/main" val="29834806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538</TotalTime>
  <Words>549</Words>
  <Application>Microsoft Office PowerPoint</Application>
  <PresentationFormat>Widescreen</PresentationFormat>
  <Paragraphs>63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Calisto MT</vt:lpstr>
      <vt:lpstr>Wingdings 2</vt:lpstr>
      <vt:lpstr>Slate</vt:lpstr>
      <vt:lpstr>Discovering Manchester IBM Capstone Project - Exploring the best areas for a young professional to move to in Greater Manchester</vt:lpstr>
      <vt:lpstr>Project Goals</vt:lpstr>
      <vt:lpstr>Features</vt:lpstr>
      <vt:lpstr>PowerPoint Presentation</vt:lpstr>
      <vt:lpstr>Methods</vt:lpstr>
      <vt:lpstr>PowerPoint Presentation</vt:lpstr>
      <vt:lpstr>PowerPoint Presentation</vt:lpstr>
      <vt:lpstr>PowerPoint Presentation</vt:lpstr>
      <vt:lpstr>PowerPoint Presentation</vt:lpstr>
      <vt:lpstr>HAC of Non-Transformed Features Cluster Means </vt:lpstr>
      <vt:lpstr>Cluster 3 - HAC of Non-Transformed Features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Stuart Clothier</dc:creator>
  <cp:lastModifiedBy>Stuart Clothier</cp:lastModifiedBy>
  <cp:revision>9</cp:revision>
  <dcterms:created xsi:type="dcterms:W3CDTF">2021-03-23T19:46:38Z</dcterms:created>
  <dcterms:modified xsi:type="dcterms:W3CDTF">2021-03-24T18:12:57Z</dcterms:modified>
</cp:coreProperties>
</file>